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58" r:id="rId5"/>
    <p:sldId id="393" r:id="rId6"/>
    <p:sldId id="491" r:id="rId7"/>
    <p:sldId id="454" r:id="rId8"/>
    <p:sldId id="488" r:id="rId9"/>
    <p:sldId id="492" r:id="rId10"/>
    <p:sldId id="493" r:id="rId11"/>
    <p:sldId id="494" r:id="rId12"/>
    <p:sldId id="487" r:id="rId13"/>
    <p:sldId id="495" r:id="rId14"/>
    <p:sldId id="489" r:id="rId15"/>
    <p:sldId id="490" r:id="rId16"/>
    <p:sldId id="496" r:id="rId17"/>
    <p:sldId id="335" r:id="rId18"/>
  </p:sldIdLst>
  <p:sldSz cx="12192000" cy="6858000"/>
  <p:notesSz cx="7104063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C4D8"/>
    <a:srgbClr val="68C3D7"/>
    <a:srgbClr val="05A33A"/>
    <a:srgbClr val="33CC33"/>
    <a:srgbClr val="00355A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0D1CFD-5862-484E-A38E-3AB41217B71F}" v="2" dt="2026-06-25T09:23:22.4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0" autoAdjust="0"/>
    <p:restoredTop sz="94662" autoAdjust="0"/>
  </p:normalViewPr>
  <p:slideViewPr>
    <p:cSldViewPr>
      <p:cViewPr varScale="1">
        <p:scale>
          <a:sx n="74" d="100"/>
          <a:sy n="74" d="100"/>
        </p:scale>
        <p:origin x="37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9202" cy="512304"/>
          </a:xfrm>
          <a:prstGeom prst="rect">
            <a:avLst/>
          </a:prstGeom>
        </p:spPr>
        <p:txBody>
          <a:bodyPr vert="horz" lIns="94773" tIns="47386" rIns="94773" bIns="47386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3204" y="0"/>
            <a:ext cx="3079202" cy="512304"/>
          </a:xfrm>
          <a:prstGeom prst="rect">
            <a:avLst/>
          </a:prstGeom>
        </p:spPr>
        <p:txBody>
          <a:bodyPr vert="horz" lIns="94773" tIns="47386" rIns="94773" bIns="47386" rtlCol="0"/>
          <a:lstStyle>
            <a:lvl1pPr algn="r">
              <a:defRPr sz="1200"/>
            </a:lvl1pPr>
          </a:lstStyle>
          <a:p>
            <a:fld id="{987AD2FD-A5D7-43A6-8FE1-319A98B45862}" type="datetimeFigureOut">
              <a:rPr lang="es-ES" smtClean="0"/>
              <a:pPr/>
              <a:t>25/06/2026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9720676"/>
            <a:ext cx="3079202" cy="512303"/>
          </a:xfrm>
          <a:prstGeom prst="rect">
            <a:avLst/>
          </a:prstGeom>
        </p:spPr>
        <p:txBody>
          <a:bodyPr vert="horz" lIns="94773" tIns="47386" rIns="94773" bIns="47386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3204" y="9720676"/>
            <a:ext cx="3079202" cy="512303"/>
          </a:xfrm>
          <a:prstGeom prst="rect">
            <a:avLst/>
          </a:prstGeom>
        </p:spPr>
        <p:txBody>
          <a:bodyPr vert="horz" lIns="94773" tIns="47386" rIns="94773" bIns="47386" rtlCol="0" anchor="b"/>
          <a:lstStyle>
            <a:lvl1pPr algn="r">
              <a:defRPr sz="1200"/>
            </a:lvl1pPr>
          </a:lstStyle>
          <a:p>
            <a:fld id="{816EC4D9-A901-425A-ADFC-79C12A6A3D8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304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78427" cy="511731"/>
          </a:xfrm>
          <a:prstGeom prst="rect">
            <a:avLst/>
          </a:prstGeom>
        </p:spPr>
        <p:txBody>
          <a:bodyPr vert="horz" lIns="94773" tIns="47386" rIns="94773" bIns="47386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3994" y="1"/>
            <a:ext cx="3078427" cy="511731"/>
          </a:xfrm>
          <a:prstGeom prst="rect">
            <a:avLst/>
          </a:prstGeom>
        </p:spPr>
        <p:txBody>
          <a:bodyPr vert="horz" lIns="94773" tIns="47386" rIns="94773" bIns="47386" rtlCol="0"/>
          <a:lstStyle>
            <a:lvl1pPr algn="r">
              <a:defRPr sz="1200"/>
            </a:lvl1pPr>
          </a:lstStyle>
          <a:p>
            <a:fld id="{D5B46B90-7BA7-476B-A1F1-76A0A22E60D4}" type="datetimeFigureOut">
              <a:rPr lang="es-ES" smtClean="0"/>
              <a:pPr/>
              <a:t>25/06/2026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3" tIns="47386" rIns="94773" bIns="47386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408" y="4861442"/>
            <a:ext cx="5683250" cy="4605576"/>
          </a:xfrm>
          <a:prstGeom prst="rect">
            <a:avLst/>
          </a:prstGeom>
        </p:spPr>
        <p:txBody>
          <a:bodyPr vert="horz" lIns="94773" tIns="47386" rIns="94773" bIns="47386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721108"/>
            <a:ext cx="3078427" cy="511731"/>
          </a:xfrm>
          <a:prstGeom prst="rect">
            <a:avLst/>
          </a:prstGeom>
        </p:spPr>
        <p:txBody>
          <a:bodyPr vert="horz" lIns="94773" tIns="47386" rIns="94773" bIns="47386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3994" y="9721108"/>
            <a:ext cx="3078427" cy="511731"/>
          </a:xfrm>
          <a:prstGeom prst="rect">
            <a:avLst/>
          </a:prstGeom>
        </p:spPr>
        <p:txBody>
          <a:bodyPr vert="horz" lIns="94773" tIns="47386" rIns="94773" bIns="47386" rtlCol="0" anchor="b"/>
          <a:lstStyle>
            <a:lvl1pPr algn="r">
              <a:defRPr sz="1200"/>
            </a:lvl1pPr>
          </a:lstStyle>
          <a:p>
            <a:fld id="{05F9F71C-BE55-4650-83BD-FA4F0A64133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633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41288" y="768350"/>
            <a:ext cx="6821487" cy="383857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9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2BF-EDB3-4D6D-97FC-3B7266C7E77D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5457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FDA2-1B47-4C3E-BC2B-4FB5D2730D1A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85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948A-0D02-484F-A881-92FC912DEA1C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914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B88F7-396C-40A1-9988-86EDF07B3DED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898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F15F0-57DF-4087-A27A-489BFC8E7275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1876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EB8B-E6C3-4FCB-9B6D-8DBEB3A37A83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149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21287-B330-4255-9FE4-6F357AD37478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266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6C6E-9962-4E92-861F-9012D5CF32C1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5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167F-E626-4D5E-A669-7893F38308A9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29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9F10-B213-4F79-BC62-98DAC53BBEC0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08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C17B5-84ED-478E-80F7-271D93D68F79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434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5DD00-9F84-420D-B6DB-C60018DC00E0}" type="datetime1">
              <a:rPr lang="es-ES" smtClean="0"/>
              <a:pPr/>
              <a:t>25/06/2026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neobis, Asociación de la Comunicación Gráfica        Autorizada la reproducción parcial citando la fuente. Prohibido el uso comercial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3FE01-568E-482A-8AB0-E558959CE11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962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hyperlink" Target="https://www.telemadrid.es/programas/madrid-trabaja/Se-buscan-profesionales-de-la-comunicacion-grafica-2-2893230694--20260529110000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amma.app/docs/a2l87awmp8sga3s" TargetMode="External"/><Relationship Id="rId5" Type="http://schemas.openxmlformats.org/officeDocument/2006/relationships/hyperlink" Target="https://youtu.be/3N4uNpreXR0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3503712" y="4973106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1">
                    <a:lumMod val="65000"/>
                  </a:schemeClr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JUNTA DIRECTIVA, 25 de junio de 2026</a:t>
            </a:r>
          </a:p>
          <a:p>
            <a:r>
              <a:rPr lang="es-ES" sz="2000" dirty="0">
                <a:solidFill>
                  <a:schemeClr val="bg1">
                    <a:lumMod val="65000"/>
                  </a:schemeClr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ASAMBLEA GENERAL ORDINARIA, 25 de junio de 2026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8" t="17297" r="10471" b="15603"/>
          <a:stretch/>
        </p:blipFill>
        <p:spPr>
          <a:xfrm>
            <a:off x="9048328" y="6246933"/>
            <a:ext cx="1152128" cy="392462"/>
          </a:xfrm>
          <a:prstGeom prst="rect">
            <a:avLst/>
          </a:prstGeom>
        </p:spPr>
      </p:pic>
      <p:pic>
        <p:nvPicPr>
          <p:cNvPr id="4" name="Imagen 3" descr="Un dibujo animado con letras&#10;&#10;Descripción generada automáticamente con confianza baja">
            <a:extLst>
              <a:ext uri="{FF2B5EF4-FFF2-40B4-BE49-F238E27FC236}">
                <a16:creationId xmlns:a16="http://schemas.microsoft.com/office/drawing/2014/main" id="{61AA99C7-0C52-0FEE-2E19-790A7A242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75" y="1484784"/>
            <a:ext cx="80200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35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3223-FF22-B80B-BE7F-F1E1481AB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9D0A8652-B654-1103-84E9-36CF924FF3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192000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719A2417-E888-CC72-D110-78CA0ED175D5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5EDC0CDC-01A3-C57D-7A01-81A221A2EAEF}"/>
              </a:ext>
            </a:extLst>
          </p:cNvPr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INFORME DEL SECRETARIO GENERAL</a:t>
            </a:r>
          </a:p>
        </p:txBody>
      </p:sp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6046669E-1B46-347C-F7B3-E096A2A74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FD3B4EC4-9FE9-1E21-FC92-972AAF570BF9}"/>
              </a:ext>
            </a:extLst>
          </p:cNvPr>
          <p:cNvSpPr txBox="1"/>
          <p:nvPr/>
        </p:nvSpPr>
        <p:spPr>
          <a:xfrm>
            <a:off x="11733522" y="6561058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-5-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3A4ECD19-55CD-8631-3343-C2EC07145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12 Imagen">
            <a:extLst>
              <a:ext uri="{FF2B5EF4-FFF2-40B4-BE49-F238E27FC236}">
                <a16:creationId xmlns:a16="http://schemas.microsoft.com/office/drawing/2014/main" id="{28E892E7-17BD-E7D9-07C3-1474BE3FB8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817" y="5930421"/>
            <a:ext cx="1561753" cy="6306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195D1BD-B5A7-6A2E-9B58-5BE744397DAF}"/>
              </a:ext>
            </a:extLst>
          </p:cNvPr>
          <p:cNvSpPr txBox="1"/>
          <p:nvPr/>
        </p:nvSpPr>
        <p:spPr>
          <a:xfrm>
            <a:off x="623392" y="2214306"/>
            <a:ext cx="1022513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Feria </a:t>
            </a:r>
            <a:r>
              <a:rPr lang="es-ES" sz="2000" dirty="0" err="1">
                <a:solidFill>
                  <a:schemeClr val="tx2">
                    <a:lumMod val="50000"/>
                  </a:schemeClr>
                </a:solidFill>
              </a:rPr>
              <a:t>Fespa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 Internacional.</a:t>
            </a: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Premio CEIM PYME del año.</a:t>
            </a: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Feria Liber 2026, presencia </a:t>
            </a:r>
            <a:r>
              <a:rPr lang="es-ES" sz="2000" dirty="0" err="1">
                <a:solidFill>
                  <a:schemeClr val="tx2">
                    <a:lumMod val="50000"/>
                  </a:schemeClr>
                </a:solidFill>
              </a:rPr>
              <a:t>neobis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 (Feigraf).</a:t>
            </a: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Negociación colectiva (ratificación de acuerdos).</a:t>
            </a:r>
          </a:p>
          <a:p>
            <a:pPr marL="800100" lvl="1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D8F0352D-6535-7363-E996-41D2702886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84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DF280-5D65-D498-DD85-F86C5491E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>
            <a:extLst>
              <a:ext uri="{FF2B5EF4-FFF2-40B4-BE49-F238E27FC236}">
                <a16:creationId xmlns:a16="http://schemas.microsoft.com/office/drawing/2014/main" id="{6509DBB5-B95F-D91E-B575-2FEBF3560A10}"/>
              </a:ext>
            </a:extLst>
          </p:cNvPr>
          <p:cNvSpPr/>
          <p:nvPr/>
        </p:nvSpPr>
        <p:spPr>
          <a:xfrm>
            <a:off x="2099556" y="72008"/>
            <a:ext cx="7992888" cy="980728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5EC18A0E-52E5-5070-CD65-39EA54959936}"/>
              </a:ext>
            </a:extLst>
          </p:cNvPr>
          <p:cNvSpPr txBox="1"/>
          <p:nvPr/>
        </p:nvSpPr>
        <p:spPr>
          <a:xfrm>
            <a:off x="2135560" y="11663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anose="02030602050306030303" pitchFamily="18" charset="0"/>
              </a:rPr>
              <a:t>DATOS DE PRODUCCIÓN DE PAPEL</a:t>
            </a:r>
            <a:endParaRPr lang="es-ES" b="1" dirty="0">
              <a:solidFill>
                <a:srgbClr val="68C3D7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5C23998E-9396-64A5-F861-F4F88FA95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898F9375-5C80-811E-6331-7C54251AD101}"/>
              </a:ext>
            </a:extLst>
          </p:cNvPr>
          <p:cNvSpPr txBox="1"/>
          <p:nvPr/>
        </p:nvSpPr>
        <p:spPr>
          <a:xfrm>
            <a:off x="10130601" y="6550224"/>
            <a:ext cx="498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0000"/>
                </a:solidFill>
                <a:latin typeface="Constantia" panose="02030602050306030303" pitchFamily="18" charset="0"/>
              </a:rPr>
              <a:t>-3-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ABE51C0F-AD56-98C4-FCC2-73F8DF84A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                                                                         Autorizada la reproducción parcial citando la fuente. Prohibido el uso comercial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964353CA-9903-7D81-9D08-DDAA52633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1780274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es-ES" altLang="es-ES">
                <a:latin typeface="Arial" charset="0"/>
                <a:cs typeface="Arial" charset="0"/>
              </a:rPr>
            </a:br>
            <a:endParaRPr lang="es-ES" altLang="es-ES">
              <a:latin typeface="Arial" charset="0"/>
              <a:cs typeface="Arial" charset="0"/>
            </a:endParaRPr>
          </a:p>
        </p:txBody>
      </p:sp>
      <p:pic>
        <p:nvPicPr>
          <p:cNvPr id="16" name="15 Imagen" descr="NEOBIS-logoH-neg-sindescriptor.png">
            <a:extLst>
              <a:ext uri="{FF2B5EF4-FFF2-40B4-BE49-F238E27FC236}">
                <a16:creationId xmlns:a16="http://schemas.microsoft.com/office/drawing/2014/main" id="{315C4883-500E-CFA0-4692-85E7080262D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0296" y="548680"/>
            <a:ext cx="1426606" cy="576064"/>
          </a:xfrm>
          <a:prstGeom prst="rect">
            <a:avLst/>
          </a:prstGeom>
        </p:spPr>
      </p:pic>
      <p:sp>
        <p:nvSpPr>
          <p:cNvPr id="21" name="20 Rectángulo">
            <a:extLst>
              <a:ext uri="{FF2B5EF4-FFF2-40B4-BE49-F238E27FC236}">
                <a16:creationId xmlns:a16="http://schemas.microsoft.com/office/drawing/2014/main" id="{5C2026B9-A282-D48E-E372-498B70427B58}"/>
              </a:ext>
            </a:extLst>
          </p:cNvPr>
          <p:cNvSpPr/>
          <p:nvPr/>
        </p:nvSpPr>
        <p:spPr>
          <a:xfrm>
            <a:off x="1955540" y="6741368"/>
            <a:ext cx="8280920" cy="116632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1 Imagen">
            <a:extLst>
              <a:ext uri="{FF2B5EF4-FFF2-40B4-BE49-F238E27FC236}">
                <a16:creationId xmlns:a16="http://schemas.microsoft.com/office/drawing/2014/main" id="{EB57883B-8F88-432D-67EC-C6F4BF4400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47328" y="6561058"/>
            <a:ext cx="12025336" cy="296942"/>
          </a:xfrm>
          <a:prstGeom prst="rect">
            <a:avLst/>
          </a:prstGeom>
        </p:spPr>
      </p:pic>
      <p:sp>
        <p:nvSpPr>
          <p:cNvPr id="3" name="5 Rectángulo">
            <a:extLst>
              <a:ext uri="{FF2B5EF4-FFF2-40B4-BE49-F238E27FC236}">
                <a16:creationId xmlns:a16="http://schemas.microsoft.com/office/drawing/2014/main" id="{A72C95D8-C970-6476-4829-8FB6FB3C3ADD}"/>
              </a:ext>
            </a:extLst>
          </p:cNvPr>
          <p:cNvSpPr/>
          <p:nvPr/>
        </p:nvSpPr>
        <p:spPr>
          <a:xfrm>
            <a:off x="1524000" y="0"/>
            <a:ext cx="9144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7 CuadroTexto">
            <a:extLst>
              <a:ext uri="{FF2B5EF4-FFF2-40B4-BE49-F238E27FC236}">
                <a16:creationId xmlns:a16="http://schemas.microsoft.com/office/drawing/2014/main" id="{5A9245C8-EFFF-0DEB-EA63-7A889923049E}"/>
              </a:ext>
            </a:extLst>
          </p:cNvPr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68C3D7"/>
                </a:solidFill>
                <a:latin typeface="Constantia" panose="02030602050306030303" pitchFamily="18" charset="0"/>
              </a:rPr>
              <a:t>ORDEN DEL DÍA</a:t>
            </a:r>
          </a:p>
        </p:txBody>
      </p:sp>
      <p:sp>
        <p:nvSpPr>
          <p:cNvPr id="9" name="16 CuadroTexto">
            <a:extLst>
              <a:ext uri="{FF2B5EF4-FFF2-40B4-BE49-F238E27FC236}">
                <a16:creationId xmlns:a16="http://schemas.microsoft.com/office/drawing/2014/main" id="{2FC8D074-5596-D23F-F9C6-1753C75A5A34}"/>
              </a:ext>
            </a:extLst>
          </p:cNvPr>
          <p:cNvSpPr txBox="1"/>
          <p:nvPr/>
        </p:nvSpPr>
        <p:spPr>
          <a:xfrm>
            <a:off x="11718149" y="6544227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-9-</a:t>
            </a:r>
          </a:p>
        </p:txBody>
      </p:sp>
      <p:pic>
        <p:nvPicPr>
          <p:cNvPr id="10" name="12 Imagen">
            <a:extLst>
              <a:ext uri="{FF2B5EF4-FFF2-40B4-BE49-F238E27FC236}">
                <a16:creationId xmlns:a16="http://schemas.microsoft.com/office/drawing/2014/main" id="{1ED5A7E0-6FB9-1E11-36B5-79355EAE47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601" y="5926011"/>
            <a:ext cx="1561753" cy="630637"/>
          </a:xfrm>
          <a:prstGeom prst="rect">
            <a:avLst/>
          </a:prstGeom>
        </p:spPr>
      </p:pic>
      <p:sp>
        <p:nvSpPr>
          <p:cNvPr id="11" name="5 Rectángulo">
            <a:extLst>
              <a:ext uri="{FF2B5EF4-FFF2-40B4-BE49-F238E27FC236}">
                <a16:creationId xmlns:a16="http://schemas.microsoft.com/office/drawing/2014/main" id="{BCB2571F-73C6-1B95-B199-7BBC7768CD51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7 CuadroTexto">
            <a:extLst>
              <a:ext uri="{FF2B5EF4-FFF2-40B4-BE49-F238E27FC236}">
                <a16:creationId xmlns:a16="http://schemas.microsoft.com/office/drawing/2014/main" id="{5E40C6B3-9504-FBDF-A942-F55455861157}"/>
              </a:ext>
            </a:extLst>
          </p:cNvPr>
          <p:cNvSpPr txBox="1"/>
          <p:nvPr/>
        </p:nvSpPr>
        <p:spPr>
          <a:xfrm>
            <a:off x="2160481" y="287392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>
                <a:solidFill>
                  <a:schemeClr val="bg1"/>
                </a:solidFill>
                <a:latin typeface="Constantia" panose="02030602050306030303" pitchFamily="18" charset="0"/>
              </a:rPr>
              <a:t>ALTAS </a:t>
            </a:r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Y BAJAS DE SOCIOS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6E99FD5-C0F8-97AD-3AE0-EE71FF8D5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8013" y="1131232"/>
            <a:ext cx="6906339" cy="5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73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AFD13-0D38-D391-820A-088798242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>
            <a:extLst>
              <a:ext uri="{FF2B5EF4-FFF2-40B4-BE49-F238E27FC236}">
                <a16:creationId xmlns:a16="http://schemas.microsoft.com/office/drawing/2014/main" id="{3858E81A-EEAC-87A4-14EA-D193830E260F}"/>
              </a:ext>
            </a:extLst>
          </p:cNvPr>
          <p:cNvSpPr/>
          <p:nvPr/>
        </p:nvSpPr>
        <p:spPr>
          <a:xfrm>
            <a:off x="2099556" y="72008"/>
            <a:ext cx="7992888" cy="980728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92915B35-3BBA-A0DC-8663-E844B994939E}"/>
              </a:ext>
            </a:extLst>
          </p:cNvPr>
          <p:cNvSpPr txBox="1"/>
          <p:nvPr/>
        </p:nvSpPr>
        <p:spPr>
          <a:xfrm>
            <a:off x="2135560" y="11663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anose="02030602050306030303" pitchFamily="18" charset="0"/>
              </a:rPr>
              <a:t>DATOS DE PRODUCCIÓN DE PAPEL</a:t>
            </a:r>
            <a:endParaRPr lang="es-ES" b="1" dirty="0">
              <a:solidFill>
                <a:srgbClr val="68C3D7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212A4B5C-6B1D-FD9F-DD75-A5CC79E07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BC53E285-3420-CC15-A459-139D9E120417}"/>
              </a:ext>
            </a:extLst>
          </p:cNvPr>
          <p:cNvSpPr txBox="1"/>
          <p:nvPr/>
        </p:nvSpPr>
        <p:spPr>
          <a:xfrm>
            <a:off x="10130601" y="6550224"/>
            <a:ext cx="498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0000"/>
                </a:solidFill>
                <a:latin typeface="Constantia" panose="02030602050306030303" pitchFamily="18" charset="0"/>
              </a:rPr>
              <a:t>-3-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627E998F-C560-619A-ED1D-15F42EC35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                                                                         Autorizada la reproducción parcial citando la fuente. Prohibido el uso comercial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E20F1509-FA22-0D1B-FC86-B5E14F2A1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1780274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es-ES" altLang="es-ES">
                <a:latin typeface="Arial" charset="0"/>
                <a:cs typeface="Arial" charset="0"/>
              </a:rPr>
            </a:br>
            <a:endParaRPr lang="es-ES" altLang="es-ES">
              <a:latin typeface="Arial" charset="0"/>
              <a:cs typeface="Arial" charset="0"/>
            </a:endParaRPr>
          </a:p>
        </p:txBody>
      </p:sp>
      <p:pic>
        <p:nvPicPr>
          <p:cNvPr id="16" name="15 Imagen" descr="NEOBIS-logoH-neg-sindescriptor.png">
            <a:extLst>
              <a:ext uri="{FF2B5EF4-FFF2-40B4-BE49-F238E27FC236}">
                <a16:creationId xmlns:a16="http://schemas.microsoft.com/office/drawing/2014/main" id="{57B28370-87EA-34D7-488F-63ED3C70A68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0296" y="548680"/>
            <a:ext cx="1426606" cy="576064"/>
          </a:xfrm>
          <a:prstGeom prst="rect">
            <a:avLst/>
          </a:prstGeom>
        </p:spPr>
      </p:pic>
      <p:sp>
        <p:nvSpPr>
          <p:cNvPr id="21" name="20 Rectángulo">
            <a:extLst>
              <a:ext uri="{FF2B5EF4-FFF2-40B4-BE49-F238E27FC236}">
                <a16:creationId xmlns:a16="http://schemas.microsoft.com/office/drawing/2014/main" id="{5CC1388F-FAE5-CE78-6FC3-0EFFE126A7D6}"/>
              </a:ext>
            </a:extLst>
          </p:cNvPr>
          <p:cNvSpPr/>
          <p:nvPr/>
        </p:nvSpPr>
        <p:spPr>
          <a:xfrm>
            <a:off x="1955540" y="6741368"/>
            <a:ext cx="8280920" cy="116632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1 Imagen">
            <a:extLst>
              <a:ext uri="{FF2B5EF4-FFF2-40B4-BE49-F238E27FC236}">
                <a16:creationId xmlns:a16="http://schemas.microsoft.com/office/drawing/2014/main" id="{2A173D9E-D16D-2DE4-CBFF-7E75170858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47328" y="6561058"/>
            <a:ext cx="12025336" cy="296942"/>
          </a:xfrm>
          <a:prstGeom prst="rect">
            <a:avLst/>
          </a:prstGeom>
        </p:spPr>
      </p:pic>
      <p:sp>
        <p:nvSpPr>
          <p:cNvPr id="3" name="5 Rectángulo">
            <a:extLst>
              <a:ext uri="{FF2B5EF4-FFF2-40B4-BE49-F238E27FC236}">
                <a16:creationId xmlns:a16="http://schemas.microsoft.com/office/drawing/2014/main" id="{8540C05C-27AF-E002-670D-220E98069B23}"/>
              </a:ext>
            </a:extLst>
          </p:cNvPr>
          <p:cNvSpPr/>
          <p:nvPr/>
        </p:nvSpPr>
        <p:spPr>
          <a:xfrm>
            <a:off x="1524000" y="0"/>
            <a:ext cx="9144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7 CuadroTexto">
            <a:extLst>
              <a:ext uri="{FF2B5EF4-FFF2-40B4-BE49-F238E27FC236}">
                <a16:creationId xmlns:a16="http://schemas.microsoft.com/office/drawing/2014/main" id="{83C41EDB-2445-3E9D-428D-4728DEE9F01E}"/>
              </a:ext>
            </a:extLst>
          </p:cNvPr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68C3D7"/>
                </a:solidFill>
                <a:latin typeface="Constantia" panose="02030602050306030303" pitchFamily="18" charset="0"/>
              </a:rPr>
              <a:t>ORDEN DEL DÍA</a:t>
            </a:r>
          </a:p>
        </p:txBody>
      </p:sp>
      <p:sp>
        <p:nvSpPr>
          <p:cNvPr id="9" name="16 CuadroTexto">
            <a:extLst>
              <a:ext uri="{FF2B5EF4-FFF2-40B4-BE49-F238E27FC236}">
                <a16:creationId xmlns:a16="http://schemas.microsoft.com/office/drawing/2014/main" id="{B87521E7-519A-F437-1945-6FC10D1B203D}"/>
              </a:ext>
            </a:extLst>
          </p:cNvPr>
          <p:cNvSpPr txBox="1"/>
          <p:nvPr/>
        </p:nvSpPr>
        <p:spPr>
          <a:xfrm>
            <a:off x="11718149" y="6544227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-9-</a:t>
            </a:r>
          </a:p>
        </p:txBody>
      </p:sp>
      <p:pic>
        <p:nvPicPr>
          <p:cNvPr id="10" name="12 Imagen">
            <a:extLst>
              <a:ext uri="{FF2B5EF4-FFF2-40B4-BE49-F238E27FC236}">
                <a16:creationId xmlns:a16="http://schemas.microsoft.com/office/drawing/2014/main" id="{D3298CD9-9E0F-ED28-D4B1-11CC63F434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441" y="6124518"/>
            <a:ext cx="1561753" cy="630637"/>
          </a:xfrm>
          <a:prstGeom prst="rect">
            <a:avLst/>
          </a:prstGeom>
        </p:spPr>
      </p:pic>
      <p:sp>
        <p:nvSpPr>
          <p:cNvPr id="11" name="5 Rectángulo">
            <a:extLst>
              <a:ext uri="{FF2B5EF4-FFF2-40B4-BE49-F238E27FC236}">
                <a16:creationId xmlns:a16="http://schemas.microsoft.com/office/drawing/2014/main" id="{5EDB1905-4F03-073B-E90E-A7021A87F0C6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7 CuadroTexto">
            <a:extLst>
              <a:ext uri="{FF2B5EF4-FFF2-40B4-BE49-F238E27FC236}">
                <a16:creationId xmlns:a16="http://schemas.microsoft.com/office/drawing/2014/main" id="{BDFD8827-8B1D-45BC-2704-52A274558540}"/>
              </a:ext>
            </a:extLst>
          </p:cNvPr>
          <p:cNvSpPr txBox="1"/>
          <p:nvPr/>
        </p:nvSpPr>
        <p:spPr>
          <a:xfrm>
            <a:off x="2160481" y="287392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ACUERDOS ADPTADOS POR LA JUNTA DIRECTIVA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7D8C73B-D597-5EC8-1B73-E6788899A8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611" y="1157566"/>
            <a:ext cx="5444294" cy="547324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2201F27-E1E0-B531-D407-DE6B84526B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3992" y="1186677"/>
            <a:ext cx="5910190" cy="52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8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B4FC4-A8DA-3613-5C0E-69EE7706B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>
            <a:extLst>
              <a:ext uri="{FF2B5EF4-FFF2-40B4-BE49-F238E27FC236}">
                <a16:creationId xmlns:a16="http://schemas.microsoft.com/office/drawing/2014/main" id="{0363AE27-58D3-68E3-E855-78DBD74648A5}"/>
              </a:ext>
            </a:extLst>
          </p:cNvPr>
          <p:cNvSpPr/>
          <p:nvPr/>
        </p:nvSpPr>
        <p:spPr>
          <a:xfrm>
            <a:off x="2099556" y="72008"/>
            <a:ext cx="7992888" cy="980728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27664307-8284-C033-7143-AE37B8BB2B5C}"/>
              </a:ext>
            </a:extLst>
          </p:cNvPr>
          <p:cNvSpPr txBox="1"/>
          <p:nvPr/>
        </p:nvSpPr>
        <p:spPr>
          <a:xfrm>
            <a:off x="2135560" y="11663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anose="02030602050306030303" pitchFamily="18" charset="0"/>
              </a:rPr>
              <a:t>DATOS DE PRODUCCIÓN DE PAPEL</a:t>
            </a:r>
            <a:endParaRPr lang="es-ES" b="1" dirty="0">
              <a:solidFill>
                <a:srgbClr val="68C3D7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05041D51-C4E5-99D2-6996-8EE42791D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DF98CE95-0F1B-04C8-FA1A-F6412501F0AA}"/>
              </a:ext>
            </a:extLst>
          </p:cNvPr>
          <p:cNvSpPr txBox="1"/>
          <p:nvPr/>
        </p:nvSpPr>
        <p:spPr>
          <a:xfrm>
            <a:off x="10130601" y="6550224"/>
            <a:ext cx="498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0000"/>
                </a:solidFill>
                <a:latin typeface="Constantia" panose="02030602050306030303" pitchFamily="18" charset="0"/>
              </a:rPr>
              <a:t>-3-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77860A5C-01C5-D300-2FD2-CDE6AA4B1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                                                                         Autorizada la reproducción parcial citando la fuente. Prohibido el uso comercial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E89DF296-A261-5E07-3B68-00E665FBC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1780274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es-ES" altLang="es-ES">
                <a:latin typeface="Arial" charset="0"/>
                <a:cs typeface="Arial" charset="0"/>
              </a:rPr>
            </a:br>
            <a:endParaRPr lang="es-ES" altLang="es-ES">
              <a:latin typeface="Arial" charset="0"/>
              <a:cs typeface="Arial" charset="0"/>
            </a:endParaRPr>
          </a:p>
        </p:txBody>
      </p:sp>
      <p:pic>
        <p:nvPicPr>
          <p:cNvPr id="16" name="15 Imagen" descr="NEOBIS-logoH-neg-sindescriptor.png">
            <a:extLst>
              <a:ext uri="{FF2B5EF4-FFF2-40B4-BE49-F238E27FC236}">
                <a16:creationId xmlns:a16="http://schemas.microsoft.com/office/drawing/2014/main" id="{C715300A-7C8B-B12E-C1F8-212FD9180F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0296" y="548680"/>
            <a:ext cx="1426606" cy="576064"/>
          </a:xfrm>
          <a:prstGeom prst="rect">
            <a:avLst/>
          </a:prstGeom>
        </p:spPr>
      </p:pic>
      <p:sp>
        <p:nvSpPr>
          <p:cNvPr id="21" name="20 Rectángulo">
            <a:extLst>
              <a:ext uri="{FF2B5EF4-FFF2-40B4-BE49-F238E27FC236}">
                <a16:creationId xmlns:a16="http://schemas.microsoft.com/office/drawing/2014/main" id="{013DC2B1-2D0C-CB81-075F-B03FF52299F0}"/>
              </a:ext>
            </a:extLst>
          </p:cNvPr>
          <p:cNvSpPr/>
          <p:nvPr/>
        </p:nvSpPr>
        <p:spPr>
          <a:xfrm>
            <a:off x="1955540" y="6741368"/>
            <a:ext cx="8280920" cy="116632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1 Imagen">
            <a:extLst>
              <a:ext uri="{FF2B5EF4-FFF2-40B4-BE49-F238E27FC236}">
                <a16:creationId xmlns:a16="http://schemas.microsoft.com/office/drawing/2014/main" id="{5E4A6A96-80F4-128D-9D34-79B9336383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47328" y="6561058"/>
            <a:ext cx="12025336" cy="296942"/>
          </a:xfrm>
          <a:prstGeom prst="rect">
            <a:avLst/>
          </a:prstGeom>
        </p:spPr>
      </p:pic>
      <p:sp>
        <p:nvSpPr>
          <p:cNvPr id="3" name="5 Rectángulo">
            <a:extLst>
              <a:ext uri="{FF2B5EF4-FFF2-40B4-BE49-F238E27FC236}">
                <a16:creationId xmlns:a16="http://schemas.microsoft.com/office/drawing/2014/main" id="{CA566723-7D1C-561D-A60D-A4EDE3D2F7D3}"/>
              </a:ext>
            </a:extLst>
          </p:cNvPr>
          <p:cNvSpPr/>
          <p:nvPr/>
        </p:nvSpPr>
        <p:spPr>
          <a:xfrm>
            <a:off x="1524000" y="0"/>
            <a:ext cx="9144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7 CuadroTexto">
            <a:extLst>
              <a:ext uri="{FF2B5EF4-FFF2-40B4-BE49-F238E27FC236}">
                <a16:creationId xmlns:a16="http://schemas.microsoft.com/office/drawing/2014/main" id="{750D954E-B2A5-286C-4061-EBF50E846008}"/>
              </a:ext>
            </a:extLst>
          </p:cNvPr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68C3D7"/>
                </a:solidFill>
                <a:latin typeface="Constantia" panose="02030602050306030303" pitchFamily="18" charset="0"/>
              </a:rPr>
              <a:t>ORDEN DEL DÍA</a:t>
            </a:r>
          </a:p>
        </p:txBody>
      </p:sp>
      <p:sp>
        <p:nvSpPr>
          <p:cNvPr id="9" name="16 CuadroTexto">
            <a:extLst>
              <a:ext uri="{FF2B5EF4-FFF2-40B4-BE49-F238E27FC236}">
                <a16:creationId xmlns:a16="http://schemas.microsoft.com/office/drawing/2014/main" id="{412CFA7B-7016-A5EE-9E2C-065A56B77511}"/>
              </a:ext>
            </a:extLst>
          </p:cNvPr>
          <p:cNvSpPr txBox="1"/>
          <p:nvPr/>
        </p:nvSpPr>
        <p:spPr>
          <a:xfrm>
            <a:off x="11718149" y="6544227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-9-</a:t>
            </a:r>
          </a:p>
        </p:txBody>
      </p:sp>
      <p:pic>
        <p:nvPicPr>
          <p:cNvPr id="10" name="12 Imagen">
            <a:extLst>
              <a:ext uri="{FF2B5EF4-FFF2-40B4-BE49-F238E27FC236}">
                <a16:creationId xmlns:a16="http://schemas.microsoft.com/office/drawing/2014/main" id="{7FF41A67-A959-9D0D-7C05-EC8B2A9FDE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441" y="6124518"/>
            <a:ext cx="1561753" cy="630637"/>
          </a:xfrm>
          <a:prstGeom prst="rect">
            <a:avLst/>
          </a:prstGeom>
        </p:spPr>
      </p:pic>
      <p:sp>
        <p:nvSpPr>
          <p:cNvPr id="11" name="5 Rectángulo">
            <a:extLst>
              <a:ext uri="{FF2B5EF4-FFF2-40B4-BE49-F238E27FC236}">
                <a16:creationId xmlns:a16="http://schemas.microsoft.com/office/drawing/2014/main" id="{6031A928-6DBC-DAA1-E240-3A5254186ACE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7 CuadroTexto">
            <a:extLst>
              <a:ext uri="{FF2B5EF4-FFF2-40B4-BE49-F238E27FC236}">
                <a16:creationId xmlns:a16="http://schemas.microsoft.com/office/drawing/2014/main" id="{5ACE3A78-4BC0-AB8E-FECB-E93040AEC86E}"/>
              </a:ext>
            </a:extLst>
          </p:cNvPr>
          <p:cNvSpPr txBox="1"/>
          <p:nvPr/>
        </p:nvSpPr>
        <p:spPr>
          <a:xfrm>
            <a:off x="2160481" y="287392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ACUERDOS ADPTADOS POR LA JUNTA DIRECTIVA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9D58BA9-6C46-A09F-50C8-EA6FC4B875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68" y="1303666"/>
            <a:ext cx="5402580" cy="337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3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1524000" y="6561058"/>
            <a:ext cx="9144000" cy="29694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2135560" y="578297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CNAE 181.- Impresión y actividades anexas</a:t>
            </a: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532" y="5805264"/>
            <a:ext cx="1561753" cy="630637"/>
          </a:xfrm>
          <a:prstGeom prst="rect">
            <a:avLst/>
          </a:prstGeom>
        </p:spPr>
      </p:pic>
      <p:pic>
        <p:nvPicPr>
          <p:cNvPr id="16" name="Picture 4" descr="http://static.squarespace.com/static/52c45010e4b00f698a1b2a7a/t/537e768de4b077e5999b6e0f/1400796817125/Copyrights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                                                                         </a:t>
            </a:r>
          </a:p>
        </p:txBody>
      </p:sp>
      <p:pic>
        <p:nvPicPr>
          <p:cNvPr id="4" name="Imagen 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27BACDE9-8A64-05C6-DCFD-76AF8874C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606" y="83152"/>
            <a:ext cx="6477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9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192000" cy="296942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ORDEN DEL DÍA JUNTA DIRECTIVA</a:t>
            </a:r>
          </a:p>
        </p:txBody>
      </p:sp>
      <p:pic>
        <p:nvPicPr>
          <p:cNvPr id="14" name="Picture 4" descr="http://static.squarespace.com/static/52c45010e4b00f698a1b2a7a/t/537e768de4b077e5999b6e0f/1400796817125/Copyrights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11733522" y="6561058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-2-</a:t>
            </a:r>
          </a:p>
        </p:txBody>
      </p:sp>
      <p:sp>
        <p:nvSpPr>
          <p:cNvPr id="18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1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817" y="5930421"/>
            <a:ext cx="1561753" cy="6306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B4FEAC-0D54-710D-A17F-7111269AC16A}"/>
              </a:ext>
            </a:extLst>
          </p:cNvPr>
          <p:cNvSpPr txBox="1"/>
          <p:nvPr/>
        </p:nvSpPr>
        <p:spPr>
          <a:xfrm>
            <a:off x="828316" y="1533932"/>
            <a:ext cx="10153128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2060"/>
                </a:solidFill>
                <a:latin typeface="Verdana" panose="020B0604030504040204" pitchFamily="34" charset="0"/>
              </a:rPr>
              <a:t>ORDEN DEL DÍA</a:t>
            </a:r>
          </a:p>
          <a:p>
            <a:r>
              <a:rPr lang="es-ES" sz="1600" b="1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endParaRPr lang="es-ES" sz="1600" dirty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endParaRPr lang="es-ES" dirty="0"/>
          </a:p>
          <a:p>
            <a:r>
              <a:rPr lang="es-ES" dirty="0"/>
              <a:t> </a:t>
            </a:r>
          </a:p>
          <a:p>
            <a:r>
              <a:rPr lang="es-ES" dirty="0"/>
              <a:t>1.- Aprobación, si procede, del acta de la sesión ordinaria celebrada el 23 de abril de 2026 y el acta de la sesión extraordinaria celebrada el 25 de mayo de 2026. </a:t>
            </a:r>
          </a:p>
          <a:p>
            <a:r>
              <a:rPr lang="es-ES" dirty="0"/>
              <a:t>2.- Lectura de las Consideraciones Generales de Obligado Cumplimiento en las reuniones de la Organización, en relación con la normativa de defensa de la competencia. </a:t>
            </a:r>
          </a:p>
          <a:p>
            <a:r>
              <a:rPr lang="es-ES" dirty="0"/>
              <a:t>3.- Informe del Presidente. </a:t>
            </a:r>
          </a:p>
          <a:p>
            <a:r>
              <a:rPr lang="es-ES" dirty="0"/>
              <a:t>4.- Informe del Secretario General. </a:t>
            </a:r>
          </a:p>
          <a:p>
            <a:r>
              <a:rPr lang="es-ES" dirty="0"/>
              <a:t>5.- Presentación y aprobación, si procede, de las cuentas y estados financieros de la Asociación, al 31 de diciembre de 2025. </a:t>
            </a:r>
          </a:p>
          <a:p>
            <a:r>
              <a:rPr lang="es-ES" dirty="0"/>
              <a:t>6.- Aceptación de las bajas y aprobación de las altas presentadas por el Secretario General. </a:t>
            </a:r>
          </a:p>
          <a:p>
            <a:r>
              <a:rPr lang="es-ES" dirty="0"/>
              <a:t>7.- Asuntos varios. </a:t>
            </a:r>
          </a:p>
          <a:p>
            <a:r>
              <a:rPr lang="es-ES" dirty="0"/>
              <a:t>8.- Ruegos y preguntas. </a:t>
            </a:r>
          </a:p>
          <a:p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D6AB7D3F-943A-C4C2-350E-AFDFD068B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53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6532C-6B4F-F967-71E8-81E2681D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54BAC3D5-FEB4-1EEE-2F2F-FA5C1619AD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192000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745EBFA1-4CF9-9256-15AE-7B3B834AD4B6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CC2E670B-38BF-E84F-B48A-9799A6A63D26}"/>
              </a:ext>
            </a:extLst>
          </p:cNvPr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ORDEN DEL DÍA ASAMBLEA ORDINARIA</a:t>
            </a:r>
          </a:p>
        </p:txBody>
      </p:sp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53785EB7-3B83-47B9-0EC6-9F700D340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5C553345-28E0-1CC8-589C-E3151D01C582}"/>
              </a:ext>
            </a:extLst>
          </p:cNvPr>
          <p:cNvSpPr txBox="1"/>
          <p:nvPr/>
        </p:nvSpPr>
        <p:spPr>
          <a:xfrm>
            <a:off x="11733522" y="6561058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-2-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2AE6EE34-90F2-034E-823D-AE6DE8E1E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12 Imagen">
            <a:extLst>
              <a:ext uri="{FF2B5EF4-FFF2-40B4-BE49-F238E27FC236}">
                <a16:creationId xmlns:a16="http://schemas.microsoft.com/office/drawing/2014/main" id="{5D08BBE3-B08A-1B33-101F-1382C6E0AF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817" y="5930421"/>
            <a:ext cx="1561753" cy="630637"/>
          </a:xfrm>
          <a:prstGeom prst="rect">
            <a:avLst/>
          </a:prstGeom>
        </p:spPr>
      </p:pic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7F779EB6-31FE-DA64-8D44-41B1468AD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CA13433-25BE-89C1-5B56-4DAAACE8B764}"/>
              </a:ext>
            </a:extLst>
          </p:cNvPr>
          <p:cNvSpPr txBox="1"/>
          <p:nvPr/>
        </p:nvSpPr>
        <p:spPr>
          <a:xfrm>
            <a:off x="191344" y="1658534"/>
            <a:ext cx="11809312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002060"/>
                </a:solidFill>
                <a:latin typeface="Verdana" panose="020B0604030504040204" pitchFamily="34" charset="0"/>
              </a:rPr>
              <a:t>ORDEN DEL DÍA</a:t>
            </a:r>
          </a:p>
          <a:p>
            <a:r>
              <a:rPr lang="es-ES" sz="1400" b="1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endParaRPr lang="es-ES" sz="1400" dirty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1.     Lectura y aprobación, si procede, del acta de la Asamblea General Ordinaria (24-06-2026).</a:t>
            </a:r>
            <a:br>
              <a:rPr lang="es-ES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2.     Lectura de las Consideraciones Generales de Obligado Cumplimiento en las reuniones de la Organización, con relación a la normativa de defensa de la competencia.</a:t>
            </a:r>
            <a:br>
              <a:rPr lang="es-ES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3.     Informe del Presidente.</a:t>
            </a:r>
            <a:br>
              <a:rPr lang="es-ES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4.     Informe del Secretario General.</a:t>
            </a:r>
            <a:br>
              <a:rPr lang="es-ES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5.     Presentación y aprobación, si procede, de las cuentas y estados financieros de la Asociación, al 31 de diciembre de 2025.</a:t>
            </a:r>
            <a:br>
              <a:rPr lang="es-ES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6.     Presentación y aprobación, si procede, del presupuesto de ingresos y gastos para 2026. </a:t>
            </a:r>
          </a:p>
          <a:p>
            <a:pPr marL="457200" indent="-457200">
              <a:buAutoNum type="arabicPeriod" startAt="7"/>
            </a:pP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Actualización de cuotas de los Asociados y socios colaboradores.</a:t>
            </a:r>
          </a:p>
          <a:p>
            <a:pPr marL="457200" indent="-457200">
              <a:buAutoNum type="arabicPeriod" startAt="7"/>
            </a:pPr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Ratificación de altas y bajas producidas.</a:t>
            </a:r>
          </a:p>
          <a:p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9.     Ratificación de acuerdos adoptados por la Junta Directiva.</a:t>
            </a:r>
          </a:p>
          <a:p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10.   Asuntos varios.</a:t>
            </a:r>
          </a:p>
          <a:p>
            <a:r>
              <a:rPr lang="es-ES" sz="1800" dirty="0">
                <a:solidFill>
                  <a:schemeClr val="tx2">
                    <a:lumMod val="50000"/>
                  </a:schemeClr>
                </a:solidFill>
              </a:rPr>
              <a:t>11.   Ruegos y preguntas.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367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912A9-11B0-EB93-E919-C3926841D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48EC1C07-5EEE-B3D1-21CA-3466C00505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072664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225B9DDA-6A0A-DA6F-0BFD-E2A214FC84C5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0F9EC1FB-B2CC-F8AD-6669-1C79C5D26EFB}"/>
              </a:ext>
            </a:extLst>
          </p:cNvPr>
          <p:cNvSpPr txBox="1"/>
          <p:nvPr/>
        </p:nvSpPr>
        <p:spPr>
          <a:xfrm>
            <a:off x="1972187" y="317249"/>
            <a:ext cx="9721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onstantia" panose="02030602050306030303" pitchFamily="18" charset="0"/>
              </a:rPr>
              <a:t>CONSIDERACIONES GRALES. OBLIGADO CUMPLIMIENTO EN REUNIONES NEOBIS</a:t>
            </a:r>
          </a:p>
        </p:txBody>
      </p:sp>
      <p:pic>
        <p:nvPicPr>
          <p:cNvPr id="13" name="12 Imagen">
            <a:extLst>
              <a:ext uri="{FF2B5EF4-FFF2-40B4-BE49-F238E27FC236}">
                <a16:creationId xmlns:a16="http://schemas.microsoft.com/office/drawing/2014/main" id="{57C224E0-5C9A-27A9-CCCB-02337CE849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512" y="5950357"/>
            <a:ext cx="1561753" cy="630637"/>
          </a:xfrm>
          <a:prstGeom prst="rect">
            <a:avLst/>
          </a:prstGeom>
        </p:spPr>
      </p:pic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4C34E24A-E982-9949-B34F-758E5A43E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C5952600-283E-37E6-6CDE-D2CD252FCD2F}"/>
              </a:ext>
            </a:extLst>
          </p:cNvPr>
          <p:cNvSpPr txBox="1"/>
          <p:nvPr/>
        </p:nvSpPr>
        <p:spPr>
          <a:xfrm>
            <a:off x="11693265" y="6540252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-3-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1E59419E-0B71-0212-88F5-40C6B79D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05324742-BF3D-7672-897F-C7BB31DB74D7}"/>
              </a:ext>
            </a:extLst>
          </p:cNvPr>
          <p:cNvSpPr txBox="1"/>
          <p:nvPr/>
        </p:nvSpPr>
        <p:spPr>
          <a:xfrm>
            <a:off x="453050" y="1605438"/>
            <a:ext cx="11285897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2"/>
                </a:solidFill>
              </a:rPr>
              <a:t>En atención a la Ley 15/2007, de 3 de julio, de Defensa de la Competencia, la organización empresarial no organizará ni tratará cualquier materia que pueda suponer una medida colusoria y en consecuencia una vulneración de la normativa de competencia.</a:t>
            </a:r>
          </a:p>
          <a:p>
            <a:endParaRPr lang="es-ES" sz="1600" dirty="0">
              <a:solidFill>
                <a:schemeClr val="tx2"/>
              </a:solidFill>
            </a:endParaRPr>
          </a:p>
          <a:p>
            <a:r>
              <a:rPr lang="es-ES" sz="1600" dirty="0">
                <a:solidFill>
                  <a:schemeClr val="tx2"/>
                </a:solidFill>
              </a:rPr>
              <a:t>Por consiguiente, en ninguna reunión de la asociación podrá hablarse de: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</a:t>
            </a:r>
            <a:r>
              <a:rPr lang="es-ES" sz="1600" b="1" dirty="0">
                <a:solidFill>
                  <a:schemeClr val="tx2"/>
                </a:solidFill>
              </a:rPr>
              <a:t>Precios</a:t>
            </a:r>
            <a:r>
              <a:rPr lang="es-ES" sz="1600" dirty="0">
                <a:solidFill>
                  <a:schemeClr val="tx2"/>
                </a:solidFill>
              </a:rPr>
              <a:t>. Tanto en recomendación como en intercambio de información al respecto entre empresas, por mediación o sin ella de la organización empresarial.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</a:t>
            </a:r>
            <a:r>
              <a:rPr lang="es-ES" sz="1600" b="1" dirty="0">
                <a:solidFill>
                  <a:schemeClr val="tx2"/>
                </a:solidFill>
              </a:rPr>
              <a:t>Reparto de mercado</a:t>
            </a:r>
            <a:r>
              <a:rPr lang="es-ES" sz="1600" dirty="0">
                <a:solidFill>
                  <a:schemeClr val="tx2"/>
                </a:solidFill>
              </a:rPr>
              <a:t>. 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</a:t>
            </a:r>
            <a:r>
              <a:rPr lang="es-ES" sz="1600" b="1" dirty="0">
                <a:solidFill>
                  <a:schemeClr val="tx2"/>
                </a:solidFill>
              </a:rPr>
              <a:t>Condiciones de contratación o comerciales</a:t>
            </a:r>
            <a:r>
              <a:rPr lang="es-ES" sz="1600" dirty="0">
                <a:solidFill>
                  <a:schemeClr val="tx2"/>
                </a:solidFill>
              </a:rPr>
              <a:t>. Tanto en recomendación como en intercambio de información al respecto entre empresas, por mediación o sin ella de la organización empresarial.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</a:t>
            </a:r>
            <a:r>
              <a:rPr lang="es-ES" sz="1600" b="1" dirty="0">
                <a:solidFill>
                  <a:schemeClr val="tx2"/>
                </a:solidFill>
              </a:rPr>
              <a:t>Boicots</a:t>
            </a:r>
            <a:r>
              <a:rPr lang="es-ES" sz="1600" dirty="0">
                <a:solidFill>
                  <a:schemeClr val="tx2"/>
                </a:solidFill>
              </a:rPr>
              <a:t> a empresas del sector, clientes o proveedores.</a:t>
            </a:r>
          </a:p>
          <a:p>
            <a:r>
              <a:rPr lang="es-ES" sz="1600" dirty="0">
                <a:solidFill>
                  <a:schemeClr val="tx2"/>
                </a:solidFill>
              </a:rPr>
              <a:t>- </a:t>
            </a:r>
            <a:r>
              <a:rPr lang="es-ES" sz="1600" b="1" dirty="0">
                <a:solidFill>
                  <a:schemeClr val="tx2"/>
                </a:solidFill>
              </a:rPr>
              <a:t>Estandarización</a:t>
            </a:r>
            <a:r>
              <a:rPr lang="es-ES" sz="1600" dirty="0">
                <a:solidFill>
                  <a:schemeClr val="tx2"/>
                </a:solidFill>
              </a:rPr>
              <a:t> de procesos o productos que suponga una barrera comercial y, en consecuencia, una medida de restricción de competencia.</a:t>
            </a:r>
          </a:p>
          <a:p>
            <a:endParaRPr lang="es-ES" sz="1600" dirty="0">
              <a:solidFill>
                <a:schemeClr val="tx2"/>
              </a:solidFill>
            </a:endParaRPr>
          </a:p>
          <a:p>
            <a:r>
              <a:rPr lang="es-ES" sz="1600" dirty="0">
                <a:solidFill>
                  <a:schemeClr val="tx2"/>
                </a:solidFill>
              </a:rPr>
              <a:t>Cualquier participante de una reunión de la asociación que se refiera a estos asuntos u otras medidas que tengan el efecto de impedir, restringir o falsear la competencia será expulsado de la reunión; si persistiese en su comportamiento podrá ser expulsado de manera permanente de la organización conforme a los estatutos vigentes de la organización empresarial.</a:t>
            </a:r>
          </a:p>
          <a:p>
            <a:endParaRPr lang="es-ES" sz="1500" dirty="0">
              <a:solidFill>
                <a:schemeClr val="tx2"/>
              </a:solidFill>
            </a:endParaRP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DB771809-D558-A39B-CA45-7103FA5773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1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B7D8A-A10C-D496-31F8-4BC2CA3B0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23A2F0EF-ED56-9D38-2A14-583D0B147D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072664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99A8B964-AD38-B032-14FC-42FBC9A35984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0872DD4C-76BE-0717-56DD-AF0C8537194C}"/>
              </a:ext>
            </a:extLst>
          </p:cNvPr>
          <p:cNvSpPr txBox="1"/>
          <p:nvPr/>
        </p:nvSpPr>
        <p:spPr>
          <a:xfrm>
            <a:off x="944342" y="295535"/>
            <a:ext cx="11233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ACTAS SESIONES </a:t>
            </a:r>
            <a:r>
              <a:rPr lang="es-ES" sz="2400" b="1">
                <a:solidFill>
                  <a:schemeClr val="bg1"/>
                </a:solidFill>
                <a:latin typeface="Constantia" panose="02030602050306030303" pitchFamily="18" charset="0"/>
              </a:rPr>
              <a:t>ANTERIORES JUNTAS DIRECTIVAS</a:t>
            </a:r>
            <a:endParaRPr lang="es-ES" sz="24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pic>
        <p:nvPicPr>
          <p:cNvPr id="13" name="12 Imagen">
            <a:extLst>
              <a:ext uri="{FF2B5EF4-FFF2-40B4-BE49-F238E27FC236}">
                <a16:creationId xmlns:a16="http://schemas.microsoft.com/office/drawing/2014/main" id="{E1D48A2E-05A8-77FB-5834-232835BA1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332" y="6272223"/>
            <a:ext cx="1271668" cy="513500"/>
          </a:xfrm>
          <a:prstGeom prst="rect">
            <a:avLst/>
          </a:prstGeom>
        </p:spPr>
      </p:pic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5B418CE1-7B8A-9629-2164-D1FC96D28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AA7281D0-1DE1-ABEA-6430-9F7E9A6942B0}"/>
              </a:ext>
            </a:extLst>
          </p:cNvPr>
          <p:cNvSpPr txBox="1"/>
          <p:nvPr/>
        </p:nvSpPr>
        <p:spPr>
          <a:xfrm>
            <a:off x="11693265" y="6540252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-4-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9E6C73D4-A73B-1F04-B2B8-65BAC064D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9BB2AB29-3BC4-545D-20D9-01E115A962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7A60E29-3790-D7B4-FBC7-0AC4698B6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32" y="1105196"/>
            <a:ext cx="5318097" cy="53916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DF21347-3B18-AEC4-B367-665FF8EF10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399" y="1165542"/>
            <a:ext cx="5203208" cy="523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85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3AFA5-9C40-C9B6-9BD8-97FB0FFA7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A962B7C1-143A-D24C-AD18-21CED6DAC2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072664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879755D6-39E4-CCC9-8B8A-DEB166EFD447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54342666-F266-5BED-DC07-F70323D6AB88}"/>
              </a:ext>
            </a:extLst>
          </p:cNvPr>
          <p:cNvSpPr txBox="1"/>
          <p:nvPr/>
        </p:nvSpPr>
        <p:spPr>
          <a:xfrm>
            <a:off x="944342" y="295535"/>
            <a:ext cx="11233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ACTAS SESIONES ANTERIORES JUNTAS DIRECTIVAS</a:t>
            </a:r>
          </a:p>
        </p:txBody>
      </p:sp>
      <p:pic>
        <p:nvPicPr>
          <p:cNvPr id="13" name="12 Imagen">
            <a:extLst>
              <a:ext uri="{FF2B5EF4-FFF2-40B4-BE49-F238E27FC236}">
                <a16:creationId xmlns:a16="http://schemas.microsoft.com/office/drawing/2014/main" id="{82B6DEE9-A04C-7675-F25E-F549FD3FE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332" y="6272223"/>
            <a:ext cx="1271668" cy="513500"/>
          </a:xfrm>
          <a:prstGeom prst="rect">
            <a:avLst/>
          </a:prstGeom>
        </p:spPr>
      </p:pic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3A33E348-81EC-EA73-344E-0775B584B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E3A7F3EF-E523-BFBD-FBD3-DF67E67103BC}"/>
              </a:ext>
            </a:extLst>
          </p:cNvPr>
          <p:cNvSpPr txBox="1"/>
          <p:nvPr/>
        </p:nvSpPr>
        <p:spPr>
          <a:xfrm>
            <a:off x="11693265" y="6540252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-4-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E629AE84-B221-796C-056C-804EB016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03D59B98-44F0-0C3D-485E-C3375A5C96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A3D77B6-C111-8FD3-61D2-AF39C610A1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376" y="1151930"/>
            <a:ext cx="4948989" cy="532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64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61A04-3B01-84FD-9B2F-79CF81DEF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75DD3FA7-B80E-B1D3-75C2-26EDABCA61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072664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72867506-7D2D-931C-650B-1CACD4C06A01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FE9EAF68-FD26-E87D-4216-5145A0BF2056}"/>
              </a:ext>
            </a:extLst>
          </p:cNvPr>
          <p:cNvSpPr txBox="1"/>
          <p:nvPr/>
        </p:nvSpPr>
        <p:spPr>
          <a:xfrm>
            <a:off x="944342" y="295535"/>
            <a:ext cx="11233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ACTAS SESIONES ANTERIORES JUNTAS DIRECTIVAS</a:t>
            </a:r>
          </a:p>
        </p:txBody>
      </p:sp>
      <p:pic>
        <p:nvPicPr>
          <p:cNvPr id="13" name="12 Imagen">
            <a:extLst>
              <a:ext uri="{FF2B5EF4-FFF2-40B4-BE49-F238E27FC236}">
                <a16:creationId xmlns:a16="http://schemas.microsoft.com/office/drawing/2014/main" id="{0BB603AA-D963-16FA-FBC4-9A7C16F9C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332" y="6272223"/>
            <a:ext cx="1271668" cy="513500"/>
          </a:xfrm>
          <a:prstGeom prst="rect">
            <a:avLst/>
          </a:prstGeom>
        </p:spPr>
      </p:pic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4DA09DFF-878B-806E-DFB7-2A00B7089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DEDB98A4-09E5-9F66-0D3C-7E9C5B607D8F}"/>
              </a:ext>
            </a:extLst>
          </p:cNvPr>
          <p:cNvSpPr txBox="1"/>
          <p:nvPr/>
        </p:nvSpPr>
        <p:spPr>
          <a:xfrm>
            <a:off x="11693265" y="6540252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-4-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F65E9EB1-3F44-EB86-3EDE-6F251B690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9E8F40BA-5C4E-DA31-E313-65FB2A6E38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7A1A0E6-8842-E146-69A5-ED650113C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880" y="1090096"/>
            <a:ext cx="5396358" cy="538263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4074208-DBC9-AEC8-9E59-9D01385FA4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2700" y="1225691"/>
            <a:ext cx="5253466" cy="361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51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804D-3840-5DDB-D793-13F6051A0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195C8340-1B7D-2327-8C42-248468BA07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072664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2AEB6188-08C5-16AB-9A46-E7799D9E0B49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B073AD03-6B65-DDCD-AB5F-5D37224B6E42}"/>
              </a:ext>
            </a:extLst>
          </p:cNvPr>
          <p:cNvSpPr txBox="1"/>
          <p:nvPr/>
        </p:nvSpPr>
        <p:spPr>
          <a:xfrm>
            <a:off x="944342" y="295535"/>
            <a:ext cx="11233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ACTA SESIÓN ANTERIOR ASAMBLEA GENERAL</a:t>
            </a:r>
          </a:p>
        </p:txBody>
      </p:sp>
      <p:pic>
        <p:nvPicPr>
          <p:cNvPr id="13" name="12 Imagen">
            <a:extLst>
              <a:ext uri="{FF2B5EF4-FFF2-40B4-BE49-F238E27FC236}">
                <a16:creationId xmlns:a16="http://schemas.microsoft.com/office/drawing/2014/main" id="{E1B3F6EE-8EDD-CC00-D3B0-2E13FBF8F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332" y="6272223"/>
            <a:ext cx="1271668" cy="513500"/>
          </a:xfrm>
          <a:prstGeom prst="rect">
            <a:avLst/>
          </a:prstGeom>
        </p:spPr>
      </p:pic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DB28AA7A-C9CA-6B8A-BF7E-E0B5CE8B7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B4AB589A-322E-A0FA-4F65-17008D366602}"/>
              </a:ext>
            </a:extLst>
          </p:cNvPr>
          <p:cNvSpPr txBox="1"/>
          <p:nvPr/>
        </p:nvSpPr>
        <p:spPr>
          <a:xfrm>
            <a:off x="11693265" y="6540252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-4-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89233661-8E87-B31B-8F1A-59BF0317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2792A48D-B452-99F5-E34D-E038E790F8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4B4E3DC-FFF2-200D-FC1A-38A512815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536" y="1139590"/>
            <a:ext cx="5079171" cy="53893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A9D4BA7-272C-39B6-8B5F-6763A5F546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155687"/>
            <a:ext cx="5017779" cy="55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57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8D192-F7CE-941E-97E0-9428B1267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>
            <a:extLst>
              <a:ext uri="{FF2B5EF4-FFF2-40B4-BE49-F238E27FC236}">
                <a16:creationId xmlns:a16="http://schemas.microsoft.com/office/drawing/2014/main" id="{A17EB730-2057-EB45-8070-027267F0A4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82"/>
          <a:stretch/>
        </p:blipFill>
        <p:spPr>
          <a:xfrm>
            <a:off x="0" y="6561058"/>
            <a:ext cx="12192000" cy="296942"/>
          </a:xfrm>
          <a:prstGeom prst="rect">
            <a:avLst/>
          </a:prstGeom>
        </p:spPr>
      </p:pic>
      <p:sp>
        <p:nvSpPr>
          <p:cNvPr id="6" name="5 Rectángulo">
            <a:extLst>
              <a:ext uri="{FF2B5EF4-FFF2-40B4-BE49-F238E27FC236}">
                <a16:creationId xmlns:a16="http://schemas.microsoft.com/office/drawing/2014/main" id="{95594113-BE0A-9DEB-6F5B-81A4EF0EA130}"/>
              </a:ext>
            </a:extLst>
          </p:cNvPr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3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7F99818B-0FC4-639E-9384-214CE1891D41}"/>
              </a:ext>
            </a:extLst>
          </p:cNvPr>
          <p:cNvSpPr txBox="1"/>
          <p:nvPr/>
        </p:nvSpPr>
        <p:spPr>
          <a:xfrm>
            <a:off x="2135969" y="195128"/>
            <a:ext cx="7673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Constantia" panose="02030602050306030303" pitchFamily="18" charset="0"/>
              </a:rPr>
              <a:t>INFORME DEL PRESIDENTE</a:t>
            </a:r>
          </a:p>
        </p:txBody>
      </p:sp>
      <p:pic>
        <p:nvPicPr>
          <p:cNvPr id="14" name="Picture 4" descr="http://static.squarespace.com/static/52c45010e4b00f698a1b2a7a/t/537e768de4b077e5999b6e0f/1400796817125/Copyrights-1.png">
            <a:extLst>
              <a:ext uri="{FF2B5EF4-FFF2-40B4-BE49-F238E27FC236}">
                <a16:creationId xmlns:a16="http://schemas.microsoft.com/office/drawing/2014/main" id="{726B3D8A-BDB3-4351-670C-DCF533BEF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6561639"/>
            <a:ext cx="144425" cy="1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59935DC9-4DF2-19C3-5332-6229AAD56DAD}"/>
              </a:ext>
            </a:extLst>
          </p:cNvPr>
          <p:cNvSpPr txBox="1"/>
          <p:nvPr/>
        </p:nvSpPr>
        <p:spPr>
          <a:xfrm>
            <a:off x="11733522" y="6561058"/>
            <a:ext cx="49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55A"/>
                </a:solidFill>
                <a:latin typeface="Constantia" panose="02030602050306030303" pitchFamily="18" charset="0"/>
              </a:rPr>
              <a:t>-5-</a:t>
            </a:r>
          </a:p>
        </p:txBody>
      </p:sp>
      <p:sp>
        <p:nvSpPr>
          <p:cNvPr id="18" name="3 Marcador de pie de página">
            <a:extLst>
              <a:ext uri="{FF2B5EF4-FFF2-40B4-BE49-F238E27FC236}">
                <a16:creationId xmlns:a16="http://schemas.microsoft.com/office/drawing/2014/main" id="{39F774E9-D91E-A6B7-5A27-366A3F851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1748" y="6448252"/>
            <a:ext cx="8280716" cy="365125"/>
          </a:xfrm>
        </p:spPr>
        <p:txBody>
          <a:bodyPr/>
          <a:lstStyle/>
          <a:p>
            <a:pPr algn="l"/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neobis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  <a:latin typeface="Constantia" panose="02030602050306030303" pitchFamily="18" charset="0"/>
              </a:rPr>
              <a:t>, Asociación Empresarial de la Comunicación Gráfica</a:t>
            </a:r>
          </a:p>
        </p:txBody>
      </p:sp>
      <p:pic>
        <p:nvPicPr>
          <p:cNvPr id="4" name="12 Imagen">
            <a:extLst>
              <a:ext uri="{FF2B5EF4-FFF2-40B4-BE49-F238E27FC236}">
                <a16:creationId xmlns:a16="http://schemas.microsoft.com/office/drawing/2014/main" id="{2A4789A8-5B9E-5984-60AB-FD233AE019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817" y="5930421"/>
            <a:ext cx="1561753" cy="6306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9C9CA0-626B-89F3-643C-0B4779CB9F83}"/>
              </a:ext>
            </a:extLst>
          </p:cNvPr>
          <p:cNvSpPr txBox="1"/>
          <p:nvPr/>
        </p:nvSpPr>
        <p:spPr>
          <a:xfrm>
            <a:off x="455336" y="1549891"/>
            <a:ext cx="1104126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-     Finalización de las obras de reforma de la sede </a:t>
            </a:r>
            <a:r>
              <a:rPr lang="es-ES" sz="2000" dirty="0" err="1">
                <a:solidFill>
                  <a:schemeClr val="tx2">
                    <a:lumMod val="50000"/>
                  </a:schemeClr>
                </a:solidFill>
              </a:rPr>
              <a:t>neobis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s-ES" u="sng" dirty="0">
                <a:hlinkClick r:id="rId5"/>
              </a:rPr>
              <a:t>https://youtu.be/3N4uNpreXR0</a:t>
            </a: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Principales acciones realizadas en 2025. </a:t>
            </a:r>
            <a:r>
              <a:rPr lang="es-ES" u="sng">
                <a:hlinkClick r:id="rId6"/>
              </a:rPr>
              <a:t>https://gamma.app/docs/a2l87awmp8sga3s</a:t>
            </a: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Formación para formadores (Heidelberg – Tajamar; próximas ediciones).</a:t>
            </a: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Madrid Trabaja; visibilidad del sector. </a:t>
            </a:r>
          </a:p>
          <a:p>
            <a:pPr marL="342900" indent="-342900">
              <a:buFontTx/>
              <a:buChar char="-"/>
            </a:pPr>
            <a:r>
              <a:rPr lang="es-ES" u="sng" dirty="0">
                <a:hlinkClick r:id="rId7"/>
              </a:rPr>
              <a:t>https://www.telemadrid.es/programas/madrid-trabaja/Se-buscan-profesionales-de-la-comunicacion-grafica-2-2893230694--20260529110000.html</a:t>
            </a:r>
            <a:endParaRPr lang="es-ES" dirty="0"/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Invitación y asistencia al evento Gremi de Cataluña.</a:t>
            </a: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Asamblea CEIM, Junta Ceim.</a:t>
            </a:r>
          </a:p>
          <a:p>
            <a:pPr marL="342900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</a:rPr>
              <a:t>Actualización cuotas neobis (2 por 100 propuesto por Junta Directiva, 3.500 socios colaboradores premium y 950 a socios colaboradores).</a:t>
            </a:r>
          </a:p>
          <a:p>
            <a:pPr marL="800100" lvl="1" indent="-342900">
              <a:buFontTx/>
              <a:buChar char="-"/>
            </a:pPr>
            <a:endParaRPr lang="es-E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7E309126-A678-CA4C-6867-455BEC85CD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3" y="112273"/>
            <a:ext cx="1777777" cy="71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303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a63cfb-6cd6-44b4-9fbb-fe832cb79e32">
      <Terms xmlns="http://schemas.microsoft.com/office/infopath/2007/PartnerControls"/>
    </lcf76f155ced4ddcb4097134ff3c332f>
    <TaxCatchAll xmlns="9552a283-d44c-469b-8424-0e9606cb2e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BCFFCCEB89F3F4CA130158A6EC50A32" ma:contentTypeVersion="15" ma:contentTypeDescription="Crear nuevo documento." ma:contentTypeScope="" ma:versionID="ca3cc3d0c2bcabc59043a3d7b1441fde">
  <xsd:schema xmlns:xsd="http://www.w3.org/2001/XMLSchema" xmlns:xs="http://www.w3.org/2001/XMLSchema" xmlns:p="http://schemas.microsoft.com/office/2006/metadata/properties" xmlns:ns2="9552a283-d44c-469b-8424-0e9606cb2e53" xmlns:ns3="d9a63cfb-6cd6-44b4-9fbb-fe832cb79e32" targetNamespace="http://schemas.microsoft.com/office/2006/metadata/properties" ma:root="true" ma:fieldsID="72d3ec67f7daa9c7be11eb5de1220566" ns2:_="" ns3:_="">
    <xsd:import namespace="9552a283-d44c-469b-8424-0e9606cb2e53"/>
    <xsd:import namespace="d9a63cfb-6cd6-44b4-9fbb-fe832cb79e3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2a283-d44c-469b-8424-0e9606cb2e5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54f5460-64d7-488d-a259-91ec679a4daa}" ma:internalName="TaxCatchAll" ma:showField="CatchAllData" ma:web="9552a283-d44c-469b-8424-0e9606cb2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a63cfb-6cd6-44b4-9fbb-fe832cb79e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76bf786-6cf1-4ccf-adc0-bdece7ad47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3F378B-6E02-4C13-84A3-58CCEBB74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BA35A1-183B-4198-B374-EB70488CCADD}">
  <ds:schemaRefs>
    <ds:schemaRef ds:uri="http://schemas.microsoft.com/office/2006/metadata/properties"/>
    <ds:schemaRef ds:uri="http://schemas.microsoft.com/office/infopath/2007/PartnerControls"/>
    <ds:schemaRef ds:uri="d9a63cfb-6cd6-44b4-9fbb-fe832cb79e32"/>
    <ds:schemaRef ds:uri="9552a283-d44c-469b-8424-0e9606cb2e53"/>
  </ds:schemaRefs>
</ds:datastoreItem>
</file>

<file path=customXml/itemProps3.xml><?xml version="1.0" encoding="utf-8"?>
<ds:datastoreItem xmlns:ds="http://schemas.openxmlformats.org/officeDocument/2006/customXml" ds:itemID="{444D1422-E25A-40AB-B4EA-0B504C221E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52a283-d44c-469b-8424-0e9606cb2e53"/>
    <ds:schemaRef ds:uri="d9a63cfb-6cd6-44b4-9fbb-fe832cb79e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16890</TotalTime>
  <Words>926</Words>
  <Application>Microsoft Office PowerPoint</Application>
  <PresentationFormat>Panorámica</PresentationFormat>
  <Paragraphs>103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Aparajita</vt:lpstr>
      <vt:lpstr>Arial</vt:lpstr>
      <vt:lpstr>Calibri</vt:lpstr>
      <vt:lpstr>Constantia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Marketing</dc:creator>
  <cp:lastModifiedBy>Jose Antonio Pompa</cp:lastModifiedBy>
  <cp:revision>1069</cp:revision>
  <cp:lastPrinted>2018-02-27T11:34:05Z</cp:lastPrinted>
  <dcterms:created xsi:type="dcterms:W3CDTF">2015-09-03T16:13:08Z</dcterms:created>
  <dcterms:modified xsi:type="dcterms:W3CDTF">2026-06-25T09:24:20Z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0x010100EBCFFCCEB89F3F4CA130158A6EC50A32</vt:lpwstr>
  </property>
  <property fmtid="{D5CDD505-2E9C-101B-9397-08002B2CF9AE}" pid="3" name="MediaServiceImageTags">
    <vt:lpwstr/>
  </property>
</Properties>
</file>